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83" r:id="rId3"/>
    <p:sldId id="284" r:id="rId4"/>
    <p:sldId id="257" r:id="rId5"/>
    <p:sldId id="278" r:id="rId6"/>
    <p:sldId id="295" r:id="rId7"/>
    <p:sldId id="289" r:id="rId8"/>
    <p:sldId id="290" r:id="rId9"/>
    <p:sldId id="291" r:id="rId10"/>
    <p:sldId id="292" r:id="rId11"/>
    <p:sldId id="293" r:id="rId12"/>
    <p:sldId id="294" r:id="rId13"/>
    <p:sldId id="285" r:id="rId14"/>
    <p:sldId id="287" r:id="rId15"/>
    <p:sldId id="28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60"/>
  </p:normalViewPr>
  <p:slideViewPr>
    <p:cSldViewPr>
      <p:cViewPr>
        <p:scale>
          <a:sx n="100" d="100"/>
          <a:sy n="100" d="100"/>
        </p:scale>
        <p:origin x="540" y="-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BD5F1-4678-4B7A-9AF4-908E4FA723E7}" type="datetimeFigureOut">
              <a:rPr lang="en-GB" smtClean="0"/>
              <a:pPr/>
              <a:t>12/01/2020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5DA15-09FD-4613-AB38-6E7E17F5746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13438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F4DD0-5324-454F-A0CE-FAA4B0E6D201}" type="datetimeFigureOut">
              <a:rPr lang="en-GB" smtClean="0"/>
              <a:pPr/>
              <a:t>12/01/2020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E1B14-2777-433E-9294-ABA761EB5A6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1243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source=images&amp;cd=&amp;cad=rja&amp;uact=8&amp;ved=2ahUKEwiVy7SmzsPiAhWSzIUKHaZ4AQ0QjB16BAgBEAQ&amp;url=https://globalgoals.scot/&amp;psig=AOvVaw1xR2jEsGDZxOGnKGOvl4We&amp;ust=1559317898332872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globalgoals.scot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289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know that migration is a continual process, which takes place locally, nationally and internationally. 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5333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590419a5a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4113" y="585788"/>
            <a:ext cx="3913187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590419a5a1_0_0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300" cy="35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49952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20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1367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p21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91176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12/01/2020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12/01/2020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12/01/2020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12/01/2020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12/01/2020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12/01/2020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12/01/2020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12/01/2020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12/01/2020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12/01/2020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12/01/2020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E56EE-9549-45A0-BBA2-AEB39735062A}" type="datetimeFigureOut">
              <a:rPr lang="en-GB" smtClean="0"/>
              <a:pPr/>
              <a:t>12/01/2020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enstation.net/category/nauka/ekologiya/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unhcr.org/ibelo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VjxFhEbCLm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90fSPVIgE8o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humanlibrary.org/events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odlezno.org/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Reduce Inequalities Lesson 5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Leave No One Behind Campaign</a:t>
            </a:r>
          </a:p>
          <a:p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764704"/>
            <a:ext cx="3223100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0428" y="116632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94594"/>
            <a:ext cx="4577596" cy="3024336"/>
          </a:xfrm>
        </p:spPr>
        <p:txBody>
          <a:bodyPr>
            <a:normAutofit fontScale="77500" lnSpcReduction="20000"/>
          </a:bodyPr>
          <a:lstStyle/>
          <a:p>
            <a:pPr marL="0" indent="0" fontAlgn="t">
              <a:buNone/>
            </a:pPr>
            <a:r>
              <a:rPr lang="en-US" sz="3900" b="1" dirty="0">
                <a:solidFill>
                  <a:srgbClr val="FF0000"/>
                </a:solidFill>
              </a:rPr>
              <a:t>Objectives</a:t>
            </a:r>
          </a:p>
          <a:p>
            <a:pPr fontAlgn="t"/>
            <a:r>
              <a:rPr lang="en-US" dirty="0"/>
              <a:t>F</a:t>
            </a:r>
            <a:r>
              <a:rPr lang="en-US" dirty="0" smtClean="0"/>
              <a:t>inal </a:t>
            </a:r>
            <a:r>
              <a:rPr lang="en-US" dirty="0"/>
              <a:t>target of a human rights </a:t>
            </a:r>
            <a:r>
              <a:rPr lang="en-US" dirty="0" smtClean="0"/>
              <a:t>campaign</a:t>
            </a:r>
          </a:p>
          <a:p>
            <a:pPr fontAlgn="t"/>
            <a:r>
              <a:rPr lang="en-US" dirty="0" smtClean="0"/>
              <a:t>It is result </a:t>
            </a:r>
            <a:r>
              <a:rPr lang="en-US" dirty="0"/>
              <a:t>of a number of </a:t>
            </a:r>
            <a:r>
              <a:rPr lang="en-US" dirty="0" smtClean="0"/>
              <a:t>pressures </a:t>
            </a:r>
            <a:r>
              <a:rPr lang="en-US" dirty="0"/>
              <a:t>from various sources. </a:t>
            </a:r>
            <a:endParaRPr lang="en-US" dirty="0" smtClean="0"/>
          </a:p>
          <a:p>
            <a:pPr fontAlgn="t"/>
            <a:r>
              <a:rPr lang="en-US" dirty="0" smtClean="0"/>
              <a:t>To </a:t>
            </a:r>
            <a:r>
              <a:rPr lang="en-US" dirty="0"/>
              <a:t>exert pressure </a:t>
            </a:r>
            <a:r>
              <a:rPr lang="en-US" dirty="0" smtClean="0"/>
              <a:t>through co-operation or protest/pressure</a:t>
            </a:r>
            <a:r>
              <a:rPr lang="en-US" dirty="0"/>
              <a:t>.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24120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</a:rPr>
              <a:t>#NOLB </a:t>
            </a:r>
            <a:r>
              <a:rPr lang="en-GB" dirty="0" smtClean="0"/>
              <a:t>Changing the policy</a:t>
            </a:r>
            <a:endParaRPr lang="en-GB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67816" y="4653136"/>
            <a:ext cx="84766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Suggestions for the group</a:t>
            </a:r>
            <a:r>
              <a:rPr lang="en-US" b="1" dirty="0" smtClean="0"/>
              <a:t>: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Contact </a:t>
            </a:r>
            <a:r>
              <a:rPr lang="en-US" dirty="0"/>
              <a:t>local figures responsible for a particular decision; contact opposition politicians or others with influence over policy. Ask for a meeting or </a:t>
            </a:r>
            <a:r>
              <a:rPr lang="en-US" dirty="0" err="1"/>
              <a:t>organise</a:t>
            </a:r>
            <a:r>
              <a:rPr lang="en-US" dirty="0"/>
              <a:t> a public hearing and invite them all to attend.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Draw </a:t>
            </a:r>
            <a:r>
              <a:rPr lang="en-US" dirty="0"/>
              <a:t>up a petition and gather as many signatures as possible. Invite the media to be present when you deliver it to the individual you are hoping to influence</a:t>
            </a:r>
            <a:r>
              <a:rPr lang="en-US" dirty="0" smtClean="0"/>
              <a:t>.</a:t>
            </a:r>
            <a:endParaRPr lang="en-US" b="1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613" y="1052736"/>
            <a:ext cx="2846655" cy="3700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2298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3508" y="116632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79512" y="20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</a:rPr>
              <a:t>#NOLB </a:t>
            </a:r>
            <a:r>
              <a:rPr lang="en-GB" dirty="0" smtClean="0"/>
              <a:t>Link up with others</a:t>
            </a:r>
            <a:endParaRPr lang="en-GB" sz="2200" dirty="0"/>
          </a:p>
        </p:txBody>
      </p:sp>
      <p:sp>
        <p:nvSpPr>
          <p:cNvPr id="2" name="Rectangle 1"/>
          <p:cNvSpPr/>
          <p:nvPr/>
        </p:nvSpPr>
        <p:spPr>
          <a:xfrm>
            <a:off x="251520" y="1222967"/>
            <a:ext cx="4680520" cy="306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sz="2700" b="1" dirty="0">
                <a:solidFill>
                  <a:srgbClr val="FF0000"/>
                </a:solidFill>
              </a:rPr>
              <a:t>Objectives</a:t>
            </a:r>
            <a:r>
              <a:rPr lang="en-US" sz="2700" dirty="0"/>
              <a:t>: </a:t>
            </a:r>
          </a:p>
          <a:p>
            <a:pPr marL="457200" indent="-457200" fontAlgn="t">
              <a:buFont typeface="Arial" panose="020B0604020202020204" pitchFamily="34" charset="0"/>
              <a:buChar char="•"/>
            </a:pPr>
            <a:r>
              <a:rPr lang="en-US" sz="2700" dirty="0" smtClean="0"/>
              <a:t>Take action as part of a larger groups</a:t>
            </a:r>
          </a:p>
          <a:p>
            <a:pPr marL="457200" indent="-457200" fontAlgn="t">
              <a:buFont typeface="Arial" panose="020B0604020202020204" pitchFamily="34" charset="0"/>
              <a:buChar char="•"/>
            </a:pPr>
            <a:r>
              <a:rPr lang="en-US" sz="2700" dirty="0" smtClean="0"/>
              <a:t>Engage with </a:t>
            </a:r>
            <a:r>
              <a:rPr lang="en-US" sz="2800" dirty="0"/>
              <a:t>both "professional" NGOs and spontaneous grass roots movements</a:t>
            </a:r>
            <a:endParaRPr lang="en-US" sz="2700" dirty="0"/>
          </a:p>
        </p:txBody>
      </p:sp>
      <p:sp>
        <p:nvSpPr>
          <p:cNvPr id="7" name="TextBox 6"/>
          <p:cNvSpPr txBox="1"/>
          <p:nvPr/>
        </p:nvSpPr>
        <p:spPr>
          <a:xfrm>
            <a:off x="362597" y="4365104"/>
            <a:ext cx="84766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Suggestions for the group</a:t>
            </a:r>
            <a:r>
              <a:rPr lang="en-US" b="1" dirty="0"/>
              <a:t>:</a:t>
            </a:r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An organization </a:t>
            </a:r>
            <a:r>
              <a:rPr lang="en-US" dirty="0"/>
              <a:t>working on homelessness, child poverty, domestic violence, racism and discrimination</a:t>
            </a:r>
            <a:r>
              <a:rPr lang="en-US" dirty="0" smtClean="0"/>
              <a:t>, is working </a:t>
            </a:r>
            <a:r>
              <a:rPr lang="en-US" dirty="0"/>
              <a:t>on human </a:t>
            </a:r>
            <a:r>
              <a:rPr lang="en-US" dirty="0" smtClean="0"/>
              <a:t>rights.</a:t>
            </a:r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Meet </a:t>
            </a:r>
            <a:r>
              <a:rPr lang="en-US" dirty="0"/>
              <a:t>with representatives, </a:t>
            </a:r>
            <a:r>
              <a:rPr lang="en-US" dirty="0" smtClean="0"/>
              <a:t>think </a:t>
            </a:r>
            <a:r>
              <a:rPr lang="en-US" dirty="0"/>
              <a:t>about how </a:t>
            </a:r>
            <a:r>
              <a:rPr lang="en-US" dirty="0" smtClean="0"/>
              <a:t>you </a:t>
            </a:r>
            <a:r>
              <a:rPr lang="en-US" dirty="0"/>
              <a:t>could become </a:t>
            </a:r>
            <a:r>
              <a:rPr lang="en-US" dirty="0" smtClean="0"/>
              <a:t>involved.</a:t>
            </a:r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Look </a:t>
            </a:r>
            <a:r>
              <a:rPr lang="en-US" dirty="0"/>
              <a:t>at the campaigns being organised by larger well-known human rights </a:t>
            </a:r>
            <a:r>
              <a:rPr lang="en-US" dirty="0" smtClean="0"/>
              <a:t>organisations - Amnesty </a:t>
            </a:r>
            <a:r>
              <a:rPr lang="en-US" dirty="0"/>
              <a:t>International, Save the Children, </a:t>
            </a:r>
            <a:r>
              <a:rPr lang="en-US" dirty="0" smtClean="0"/>
              <a:t>Greenpeace</a:t>
            </a:r>
            <a:r>
              <a:rPr lang="en-US" dirty="0"/>
              <a:t>, </a:t>
            </a:r>
            <a:r>
              <a:rPr lang="en-US" dirty="0" smtClean="0"/>
              <a:t>etc.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788" y="1596137"/>
            <a:ext cx="4284368" cy="2435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5306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04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611" y="1774207"/>
            <a:ext cx="3738337" cy="3165569"/>
          </a:xfrm>
        </p:spPr>
        <p:txBody>
          <a:bodyPr>
            <a:normAutofit fontScale="62500" lnSpcReduction="20000"/>
          </a:bodyPr>
          <a:lstStyle/>
          <a:p>
            <a:pPr marL="0" indent="0" fontAlgn="t">
              <a:buNone/>
            </a:pPr>
            <a:r>
              <a:rPr lang="en-US" sz="3900" b="1" dirty="0">
                <a:solidFill>
                  <a:srgbClr val="FF0000"/>
                </a:solidFill>
              </a:rPr>
              <a:t>Objectives</a:t>
            </a:r>
            <a:r>
              <a:rPr lang="en-US" dirty="0"/>
              <a:t>: </a:t>
            </a:r>
          </a:p>
          <a:p>
            <a:pPr fontAlgn="t"/>
            <a:r>
              <a:rPr lang="en-US" sz="3900" dirty="0" smtClean="0"/>
              <a:t>Research </a:t>
            </a:r>
            <a:r>
              <a:rPr lang="en-US" sz="3900" dirty="0"/>
              <a:t>and monitoring </a:t>
            </a:r>
            <a:r>
              <a:rPr lang="en-US" sz="3900" dirty="0" smtClean="0"/>
              <a:t>of an issue </a:t>
            </a:r>
          </a:p>
          <a:p>
            <a:pPr fontAlgn="t"/>
            <a:r>
              <a:rPr lang="en-US" sz="3900" dirty="0" smtClean="0"/>
              <a:t>Understand </a:t>
            </a:r>
            <a:r>
              <a:rPr lang="en-US" sz="3900" dirty="0"/>
              <a:t>the different </a:t>
            </a:r>
            <a:r>
              <a:rPr lang="en-US" sz="3900" dirty="0" smtClean="0"/>
              <a:t>aspects</a:t>
            </a:r>
          </a:p>
          <a:p>
            <a:pPr lvl="0" fontAlgn="t"/>
            <a:r>
              <a:rPr lang="en-US" sz="3900" dirty="0" smtClean="0"/>
              <a:t>Choose proper audience</a:t>
            </a:r>
          </a:p>
          <a:p>
            <a:pPr lvl="0" fontAlgn="t"/>
            <a:r>
              <a:rPr lang="en-US" sz="3900" dirty="0" smtClean="0"/>
              <a:t>Select how to proceed with media</a:t>
            </a:r>
            <a:endParaRPr lang="en-US" sz="39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3341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</a:rPr>
              <a:t>#NOLB </a:t>
            </a:r>
            <a:r>
              <a:rPr lang="en-GB" dirty="0" smtClean="0"/>
              <a:t>Evidence gathering</a:t>
            </a:r>
            <a:endParaRPr lang="en-GB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97694" y="5056585"/>
            <a:ext cx="84766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Suggestions for the group</a:t>
            </a:r>
            <a:r>
              <a:rPr lang="en-US" b="1" dirty="0"/>
              <a:t>:</a:t>
            </a:r>
          </a:p>
          <a:p>
            <a:pPr lvl="0" fontAlgn="t"/>
            <a:r>
              <a:rPr lang="en-US" dirty="0" smtClean="0"/>
              <a:t>Information </a:t>
            </a:r>
            <a:r>
              <a:rPr lang="en-US" dirty="0"/>
              <a:t>is fresh, or shocking, or not very well known </a:t>
            </a:r>
            <a:endParaRPr lang="en-US" dirty="0" smtClean="0"/>
          </a:p>
          <a:p>
            <a:pPr lvl="0" fontAlgn="t"/>
            <a:r>
              <a:rPr lang="en-US" dirty="0" smtClean="0"/>
              <a:t>It is presented on a special event to attract more audience</a:t>
            </a:r>
          </a:p>
          <a:p>
            <a:pPr lvl="0" fontAlgn="t"/>
            <a:r>
              <a:rPr lang="en-US" dirty="0" smtClean="0"/>
              <a:t>Ensure all invited are relevant stakeholders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359" y="1878655"/>
            <a:ext cx="4738266" cy="26534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19872" y="4664155"/>
            <a:ext cx="5465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Video: h</a:t>
            </a:r>
            <a:r>
              <a:rPr lang="en-US" dirty="0" smtClean="0">
                <a:hlinkClick r:id="rId3"/>
              </a:rPr>
              <a:t>ttps</a:t>
            </a:r>
            <a:r>
              <a:rPr lang="en-US" dirty="0">
                <a:hlinkClick r:id="rId3"/>
              </a:rPr>
              <a:t>://www.teenstation.net/category/nauka/ekologiya/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8191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5258" y="292952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1"/>
          <p:cNvSpPr/>
          <p:nvPr/>
        </p:nvSpPr>
        <p:spPr>
          <a:xfrm rot="10800000" flipH="1">
            <a:off x="366746" y="922257"/>
            <a:ext cx="8394600" cy="46500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A982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31"/>
          <p:cNvSpPr/>
          <p:nvPr/>
        </p:nvSpPr>
        <p:spPr>
          <a:xfrm rot="10800000" flipH="1">
            <a:off x="366746" y="6452437"/>
            <a:ext cx="8394600" cy="46500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A982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31"/>
          <p:cNvSpPr txBox="1"/>
          <p:nvPr/>
        </p:nvSpPr>
        <p:spPr>
          <a:xfrm>
            <a:off x="1835696" y="2292081"/>
            <a:ext cx="4973572" cy="11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i="1" dirty="0" smtClean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PLANNING MAP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i="1" dirty="0" smtClean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Main questions to answer</a:t>
            </a:r>
          </a:p>
        </p:txBody>
      </p:sp>
      <p:sp>
        <p:nvSpPr>
          <p:cNvPr id="229" name="Google Shape;229;p31"/>
          <p:cNvSpPr txBox="1"/>
          <p:nvPr/>
        </p:nvSpPr>
        <p:spPr>
          <a:xfrm>
            <a:off x="107504" y="84326"/>
            <a:ext cx="6984776" cy="83792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en-GB" sz="12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//</a:t>
            </a:r>
            <a:endParaRPr sz="12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  <a:p>
            <a:r>
              <a:rPr lang="en-GB" sz="1800" b="1" dirty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Teaching Learning </a:t>
            </a:r>
            <a:r>
              <a:rPr lang="en-GB" sz="18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Unit Lesson 5 Reducing Inequalities   </a:t>
            </a:r>
          </a:p>
          <a:p>
            <a:r>
              <a:rPr lang="en-GB" sz="18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L</a:t>
            </a:r>
            <a:r>
              <a:rPr lang="en-GB" sz="1600" b="1" dirty="0" smtClean="0">
                <a:solidFill>
                  <a:schemeClr val="bg1"/>
                </a:solidFill>
              </a:rPr>
              <a:t>eave no one behind </a:t>
            </a:r>
            <a:r>
              <a:rPr lang="en-US" sz="1600" b="1" i="1" dirty="0" smtClean="0"/>
              <a:t>Campaign</a:t>
            </a:r>
            <a:endParaRPr lang="en-GB" sz="1600" b="1" dirty="0">
              <a:solidFill>
                <a:schemeClr val="bg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27;p31"/>
          <p:cNvSpPr txBox="1"/>
          <p:nvPr/>
        </p:nvSpPr>
        <p:spPr>
          <a:xfrm>
            <a:off x="826764" y="3770062"/>
            <a:ext cx="1296144" cy="737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i="1" dirty="0" smtClean="0">
                <a:solidFill>
                  <a:srgbClr val="00B0F0"/>
                </a:solidFill>
                <a:latin typeface="Raleway"/>
                <a:ea typeface="Raleway"/>
                <a:cs typeface="Raleway"/>
                <a:sym typeface="Raleway"/>
              </a:rPr>
              <a:t>What? </a:t>
            </a:r>
          </a:p>
        </p:txBody>
      </p:sp>
      <p:sp>
        <p:nvSpPr>
          <p:cNvPr id="8" name="Google Shape;227;p31"/>
          <p:cNvSpPr txBox="1"/>
          <p:nvPr/>
        </p:nvSpPr>
        <p:spPr>
          <a:xfrm>
            <a:off x="2144366" y="3797945"/>
            <a:ext cx="1296144" cy="737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i="1" dirty="0" smtClean="0">
                <a:solidFill>
                  <a:schemeClr val="accent3">
                    <a:lumMod val="75000"/>
                  </a:schemeClr>
                </a:solidFill>
                <a:latin typeface="Raleway"/>
                <a:ea typeface="Raleway"/>
                <a:cs typeface="Raleway"/>
                <a:sym typeface="Raleway"/>
              </a:rPr>
              <a:t>Who? </a:t>
            </a:r>
          </a:p>
        </p:txBody>
      </p:sp>
      <p:sp>
        <p:nvSpPr>
          <p:cNvPr id="9" name="Google Shape;227;p31"/>
          <p:cNvSpPr txBox="1"/>
          <p:nvPr/>
        </p:nvSpPr>
        <p:spPr>
          <a:xfrm>
            <a:off x="3483427" y="3821197"/>
            <a:ext cx="1296144" cy="737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i="1" dirty="0" smtClean="0">
                <a:solidFill>
                  <a:srgbClr val="FFC000"/>
                </a:solidFill>
                <a:latin typeface="Raleway"/>
                <a:ea typeface="Raleway"/>
                <a:cs typeface="Raleway"/>
                <a:sym typeface="Raleway"/>
              </a:rPr>
              <a:t>When? </a:t>
            </a:r>
          </a:p>
        </p:txBody>
      </p:sp>
      <p:sp>
        <p:nvSpPr>
          <p:cNvPr id="10" name="Google Shape;227;p31"/>
          <p:cNvSpPr txBox="1"/>
          <p:nvPr/>
        </p:nvSpPr>
        <p:spPr>
          <a:xfrm>
            <a:off x="4915826" y="3821196"/>
            <a:ext cx="1440161" cy="737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i="1" dirty="0" smtClean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Where? </a:t>
            </a:r>
          </a:p>
        </p:txBody>
      </p:sp>
      <p:sp>
        <p:nvSpPr>
          <p:cNvPr id="12" name="Google Shape;227;p31"/>
          <p:cNvSpPr txBox="1"/>
          <p:nvPr/>
        </p:nvSpPr>
        <p:spPr>
          <a:xfrm>
            <a:off x="6534090" y="3797945"/>
            <a:ext cx="1296144" cy="737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i="1" dirty="0" smtClean="0">
                <a:solidFill>
                  <a:srgbClr val="C00000"/>
                </a:solidFill>
                <a:latin typeface="Raleway"/>
                <a:ea typeface="Raleway"/>
                <a:cs typeface="Raleway"/>
                <a:sym typeface="Raleway"/>
              </a:rPr>
              <a:t>How? </a:t>
            </a:r>
          </a:p>
        </p:txBody>
      </p:sp>
    </p:spTree>
    <p:extLst>
      <p:ext uri="{BB962C8B-B14F-4D97-AF65-F5344CB8AC3E}">
        <p14:creationId xmlns:p14="http://schemas.microsoft.com/office/powerpoint/2010/main" val="8199671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2"/>
          <p:cNvSpPr txBox="1"/>
          <p:nvPr/>
        </p:nvSpPr>
        <p:spPr>
          <a:xfrm>
            <a:off x="6516215" y="1500458"/>
            <a:ext cx="1606899" cy="895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2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237" name="Google Shape;237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5258" y="292952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2"/>
          <p:cNvSpPr txBox="1"/>
          <p:nvPr/>
        </p:nvSpPr>
        <p:spPr>
          <a:xfrm>
            <a:off x="174638" y="971683"/>
            <a:ext cx="983348" cy="303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DURATION</a:t>
            </a:r>
            <a:endParaRPr sz="11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0" name="Google Shape;240;p32"/>
          <p:cNvSpPr txBox="1"/>
          <p:nvPr/>
        </p:nvSpPr>
        <p:spPr>
          <a:xfrm>
            <a:off x="1331639" y="902668"/>
            <a:ext cx="4623183" cy="7077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Where does this lesson contribute to the school curriculum?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Citizenship</a:t>
            </a:r>
            <a:r>
              <a:rPr lang="en-GB" sz="10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 </a:t>
            </a:r>
            <a:r>
              <a:rPr lang="en-GB" sz="10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Civil education</a:t>
            </a:r>
            <a:endParaRPr sz="1000" b="1" dirty="0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1" name="Google Shape;241;p32"/>
          <p:cNvSpPr txBox="1"/>
          <p:nvPr/>
        </p:nvSpPr>
        <p:spPr>
          <a:xfrm>
            <a:off x="1157986" y="1664101"/>
            <a:ext cx="4796837" cy="8031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000" b="1" dirty="0">
                <a:latin typeface="Prompt"/>
                <a:ea typeface="Prompt"/>
                <a:cs typeface="Prompt"/>
                <a:sym typeface="Prompt"/>
              </a:rPr>
              <a:t>TO WHICH SUBJECT IT IS </a:t>
            </a:r>
            <a:r>
              <a:rPr lang="en-GB" sz="1000" b="1" dirty="0" smtClean="0">
                <a:latin typeface="Prompt"/>
                <a:ea typeface="Prompt"/>
                <a:cs typeface="Prompt"/>
                <a:sym typeface="Prompt"/>
              </a:rPr>
              <a:t>CONNECTED? </a:t>
            </a:r>
            <a:r>
              <a:rPr lang="en-GB" sz="1000" b="1" dirty="0" smtClean="0">
                <a:latin typeface="Prompt"/>
                <a:ea typeface="Prompt"/>
                <a:cs typeface="Prompt"/>
                <a:sym typeface="Prompt"/>
              </a:rPr>
              <a:t>Humanities- </a:t>
            </a:r>
            <a:r>
              <a:rPr lang="en-GB" sz="1000" b="1" dirty="0" smtClean="0">
                <a:latin typeface="Prompt"/>
                <a:ea typeface="Prompt"/>
                <a:cs typeface="Prompt"/>
                <a:sym typeface="Prompt"/>
              </a:rPr>
              <a:t>History</a:t>
            </a:r>
            <a:r>
              <a:rPr lang="en-GB" sz="1000" b="1" dirty="0">
                <a:latin typeface="Prompt"/>
                <a:ea typeface="Prompt"/>
                <a:cs typeface="Prompt"/>
                <a:sym typeface="Prompt"/>
              </a:rPr>
              <a:t>, </a:t>
            </a:r>
            <a:r>
              <a:rPr lang="en-GB" sz="1000" b="1" dirty="0" smtClean="0">
                <a:latin typeface="Prompt"/>
                <a:ea typeface="Prompt"/>
                <a:cs typeface="Prompt"/>
                <a:sym typeface="Prompt"/>
              </a:rPr>
              <a:t>Geography, </a:t>
            </a:r>
            <a:r>
              <a:rPr lang="en-GB" sz="1000" b="1" dirty="0" smtClean="0"/>
              <a:t> </a:t>
            </a:r>
            <a:endParaRPr lang="en-GB" sz="1000" dirty="0"/>
          </a:p>
          <a:p>
            <a:r>
              <a:rPr lang="en-GB" sz="1000" dirty="0"/>
              <a:t> </a:t>
            </a:r>
            <a:r>
              <a:rPr lang="en-GB" sz="1000" b="1" dirty="0"/>
              <a:t>Cross Curricular links</a:t>
            </a:r>
            <a:r>
              <a:rPr lang="en-GB" sz="1000" dirty="0" smtClean="0"/>
              <a:t>:</a:t>
            </a:r>
            <a:endParaRPr sz="1000" b="1" dirty="0"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3" name="Google Shape;243;p32"/>
          <p:cNvSpPr txBox="1"/>
          <p:nvPr/>
        </p:nvSpPr>
        <p:spPr>
          <a:xfrm>
            <a:off x="383466" y="1223970"/>
            <a:ext cx="345343" cy="47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rgbClr val="3174BA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</p:txBody>
      </p:sp>
      <p:sp>
        <p:nvSpPr>
          <p:cNvPr id="244" name="Google Shape;244;p32"/>
          <p:cNvSpPr txBox="1"/>
          <p:nvPr/>
        </p:nvSpPr>
        <p:spPr>
          <a:xfrm>
            <a:off x="261080" y="1275135"/>
            <a:ext cx="810463" cy="4740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3174BA"/>
                </a:solidFill>
                <a:latin typeface="Raleway ExtraBold"/>
                <a:ea typeface="Raleway ExtraBold"/>
                <a:cs typeface="Raleway ExtraBold"/>
                <a:sym typeface="Raleway ExtraBold"/>
              </a:rPr>
              <a:t>1 hour</a:t>
            </a:r>
            <a:endParaRPr sz="1600" dirty="0">
              <a:solidFill>
                <a:srgbClr val="3174BA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</p:txBody>
      </p:sp>
      <p:sp>
        <p:nvSpPr>
          <p:cNvPr id="245" name="Google Shape;245;p32"/>
          <p:cNvSpPr txBox="1"/>
          <p:nvPr/>
        </p:nvSpPr>
        <p:spPr>
          <a:xfrm>
            <a:off x="441921" y="3113607"/>
            <a:ext cx="5484443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solidFill>
                <a:schemeClr val="lt1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6" name="Google Shape;246;p32"/>
          <p:cNvSpPr/>
          <p:nvPr/>
        </p:nvSpPr>
        <p:spPr>
          <a:xfrm>
            <a:off x="136463" y="4684186"/>
            <a:ext cx="6005467" cy="1985173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2"/>
          <p:cNvSpPr/>
          <p:nvPr/>
        </p:nvSpPr>
        <p:spPr>
          <a:xfrm rot="10800000" flipH="1">
            <a:off x="144861" y="788250"/>
            <a:ext cx="5559618" cy="46538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32"/>
          <p:cNvSpPr/>
          <p:nvPr/>
        </p:nvSpPr>
        <p:spPr>
          <a:xfrm flipH="1">
            <a:off x="136463" y="2751717"/>
            <a:ext cx="5559618" cy="250672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lvl="0"/>
            <a:r>
              <a:rPr lang="en-GB" b="1" dirty="0"/>
              <a:t>Learning Focus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32"/>
          <p:cNvSpPr txBox="1"/>
          <p:nvPr/>
        </p:nvSpPr>
        <p:spPr>
          <a:xfrm>
            <a:off x="4771007" y="337426"/>
            <a:ext cx="1379321" cy="47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595959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0" name="Google Shape;250;p32"/>
          <p:cNvSpPr txBox="1"/>
          <p:nvPr/>
        </p:nvSpPr>
        <p:spPr>
          <a:xfrm>
            <a:off x="7077338" y="1054281"/>
            <a:ext cx="1606899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1" name="Google Shape;251;p32"/>
          <p:cNvSpPr txBox="1"/>
          <p:nvPr/>
        </p:nvSpPr>
        <p:spPr>
          <a:xfrm>
            <a:off x="6111868" y="881856"/>
            <a:ext cx="2880319" cy="34468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i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BIG </a:t>
            </a:r>
            <a:r>
              <a:rPr lang="en-GB" sz="1000" b="1" i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IDEAS</a:t>
            </a:r>
            <a:endParaRPr lang="en-GB" sz="1600" b="1" dirty="0">
              <a:solidFill>
                <a:srgbClr val="FF0000"/>
              </a:solidFill>
            </a:endParaRPr>
          </a:p>
          <a:p>
            <a:r>
              <a:rPr lang="en-US" sz="1200" b="1" dirty="0"/>
              <a:t>Big Idea </a:t>
            </a:r>
            <a:r>
              <a:rPr lang="en-US" sz="1200" b="1" dirty="0" smtClean="0"/>
              <a:t>7 </a:t>
            </a:r>
            <a:r>
              <a:rPr lang="en-US" sz="1200" b="1" dirty="0">
                <a:solidFill>
                  <a:srgbClr val="FF0000"/>
                </a:solidFill>
              </a:rPr>
              <a:t>G</a:t>
            </a:r>
            <a:r>
              <a:rPr lang="en-US" sz="1200" b="1" dirty="0" smtClean="0">
                <a:solidFill>
                  <a:srgbClr val="FF0000"/>
                </a:solidFill>
              </a:rPr>
              <a:t>overnment action in inequality</a:t>
            </a:r>
            <a:endParaRPr lang="en-US" sz="1200" b="1" dirty="0">
              <a:solidFill>
                <a:srgbClr val="FF0000"/>
              </a:solidFill>
            </a:endParaRPr>
          </a:p>
          <a:p>
            <a:r>
              <a:rPr lang="en-US" sz="1200" dirty="0"/>
              <a:t>The world is a dangerous place, not because of those who do evil, but because of those who look on and do nothing.</a:t>
            </a:r>
          </a:p>
          <a:p>
            <a:endParaRPr lang="en-GB" sz="1200" b="1" dirty="0"/>
          </a:p>
          <a:p>
            <a:r>
              <a:rPr lang="en-GB" sz="1200" b="1" dirty="0"/>
              <a:t> </a:t>
            </a:r>
            <a:endParaRPr lang="en-GB" sz="1200" dirty="0"/>
          </a:p>
          <a:p>
            <a:r>
              <a:rPr lang="en-GB" sz="1200" b="1" dirty="0"/>
              <a:t>Big idea </a:t>
            </a:r>
            <a:r>
              <a:rPr lang="en-GB" sz="1200" b="1" dirty="0" smtClean="0"/>
              <a:t>8 </a:t>
            </a:r>
            <a:r>
              <a:rPr lang="en-GB" sz="1200" b="1" dirty="0">
                <a:solidFill>
                  <a:srgbClr val="FF0000"/>
                </a:solidFill>
              </a:rPr>
              <a:t>C</a:t>
            </a:r>
            <a:r>
              <a:rPr lang="en-GB" sz="1200" b="1" dirty="0" smtClean="0">
                <a:solidFill>
                  <a:srgbClr val="FF0000"/>
                </a:solidFill>
              </a:rPr>
              <a:t>itizen action on inequality </a:t>
            </a:r>
            <a:endParaRPr lang="en-GB" sz="1200" b="1" dirty="0">
              <a:solidFill>
                <a:srgbClr val="FF0000"/>
              </a:solidFill>
            </a:endParaRPr>
          </a:p>
          <a:p>
            <a:r>
              <a:rPr lang="en-GB" sz="1200" dirty="0"/>
              <a:t>Migration is contentious and so is often portrayed in emotive terms by the media. Misrepresentation of migrants &amp; migration can increase tension between communities, fear of ‘the other’ and foster racism and discrimination. This can make it hard for migrants to ‘ belong’ anywhere as they face prejudice and discrimination  </a:t>
            </a:r>
          </a:p>
          <a:p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52" name="Google Shape;252;p32"/>
          <p:cNvSpPr txBox="1"/>
          <p:nvPr/>
        </p:nvSpPr>
        <p:spPr>
          <a:xfrm>
            <a:off x="144861" y="2993523"/>
            <a:ext cx="5781503" cy="1515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Know and understand what it means to be ‘not to leave anyone behind”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Reflect on the factors of isolation and lack of opportunities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Identify their role of change makers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Use skills in group work: sharing, listening, questioning, planning and </a:t>
            </a:r>
            <a:r>
              <a:rPr lang="en-US" sz="1400" dirty="0" smtClean="0"/>
              <a:t>performing</a:t>
            </a:r>
            <a:endParaRPr lang="en-GB" sz="1400" b="1" dirty="0" smtClean="0"/>
          </a:p>
          <a:p>
            <a:pPr>
              <a:buNone/>
            </a:pPr>
            <a:endParaRPr lang="en-GB" sz="1400" b="1" dirty="0" smtClean="0"/>
          </a:p>
          <a:p>
            <a:pPr>
              <a:buNone/>
            </a:pPr>
            <a:endParaRPr lang="en-GB" sz="1400" b="1" dirty="0"/>
          </a:p>
          <a:p>
            <a:pPr>
              <a:buNone/>
            </a:pPr>
            <a:endParaRPr lang="en-GB" sz="1400" b="1" dirty="0" smtClean="0"/>
          </a:p>
          <a:p>
            <a:pPr>
              <a:buNone/>
            </a:pPr>
            <a:r>
              <a:rPr lang="en-GB" sz="1400" b="1" dirty="0" smtClean="0"/>
              <a:t>Sustainable </a:t>
            </a:r>
            <a:r>
              <a:rPr lang="en-GB" sz="1400" b="1" dirty="0"/>
              <a:t>Development Goals </a:t>
            </a:r>
            <a:r>
              <a:rPr lang="en-GB" sz="1400" dirty="0"/>
              <a:t>focus:</a:t>
            </a:r>
          </a:p>
          <a:p>
            <a:r>
              <a:rPr lang="en-GB" sz="1400" dirty="0"/>
              <a:t>10.2    By 2030, empower and promote the social, economic and political inclusion of all, irrespective of age, sex, disability, race, ethnicity, origin, religion or economic or other status </a:t>
            </a:r>
          </a:p>
        </p:txBody>
      </p:sp>
      <p:sp>
        <p:nvSpPr>
          <p:cNvPr id="253" name="Google Shape;253;p32"/>
          <p:cNvSpPr txBox="1"/>
          <p:nvPr/>
        </p:nvSpPr>
        <p:spPr>
          <a:xfrm>
            <a:off x="119571" y="198447"/>
            <a:ext cx="6115344" cy="638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INEQUALITIES </a:t>
            </a:r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     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  Leav</a:t>
            </a:r>
            <a:r>
              <a:rPr lang="en-GB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e no one behind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Session</a:t>
            </a:r>
            <a:endParaRPr sz="1800" dirty="0">
              <a:solidFill>
                <a:srgbClr val="A98278"/>
              </a:solidFill>
              <a:sym typeface="Arial"/>
            </a:endParaRPr>
          </a:p>
          <a:p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Teaching Learning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Unit Lesson 5 </a:t>
            </a:r>
            <a:r>
              <a:rPr lang="en-GB" dirty="0" smtClean="0">
                <a:sym typeface="Prompt"/>
              </a:rPr>
              <a:t>Campaign preparation</a:t>
            </a:r>
            <a:endParaRPr lang="en-GB" dirty="0"/>
          </a:p>
          <a:p>
            <a:endParaRPr sz="1800" dirty="0">
              <a:solidFill>
                <a:srgbClr val="A98278"/>
              </a:solidFill>
              <a:sym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9571" y="2396119"/>
            <a:ext cx="68286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Themes</a:t>
            </a:r>
            <a:r>
              <a:rPr lang="en-GB" dirty="0" smtClean="0"/>
              <a:t>: </a:t>
            </a:r>
            <a:r>
              <a:rPr lang="en-GB" b="1" dirty="0"/>
              <a:t> 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998022" y="2413058"/>
            <a:ext cx="514390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/>
              <a:t>Title: </a:t>
            </a:r>
            <a:r>
              <a:rPr lang="en-GB" sz="1400" dirty="0" smtClean="0"/>
              <a:t>Leave no one behind Campaign</a:t>
            </a:r>
            <a:endParaRPr lang="en-GB" sz="1400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234914" y="4418060"/>
            <a:ext cx="2805399" cy="1354217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0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Resources</a:t>
            </a:r>
          </a:p>
          <a:p>
            <a:pPr>
              <a:spcAft>
                <a:spcPts val="0"/>
              </a:spcAft>
            </a:pPr>
            <a:r>
              <a:rPr lang="en-GB" sz="1000" b="1" dirty="0" smtClean="0"/>
              <a:t>5.1 Session </a:t>
            </a:r>
            <a:r>
              <a:rPr lang="en-GB" sz="1000" b="1" dirty="0"/>
              <a:t>5</a:t>
            </a:r>
            <a:r>
              <a:rPr lang="en-GB" sz="1000" dirty="0"/>
              <a:t> </a:t>
            </a:r>
            <a:r>
              <a:rPr lang="en-GB" sz="1000" b="1" dirty="0"/>
              <a:t>PowerPoint Slides </a:t>
            </a:r>
            <a:r>
              <a:rPr lang="en-GB" sz="1000" b="1" dirty="0" smtClean="0"/>
              <a:t>5.13 Planning map</a:t>
            </a:r>
            <a:endParaRPr lang="en-GB" sz="1000" dirty="0"/>
          </a:p>
          <a:p>
            <a:pPr lvl="0"/>
            <a:r>
              <a:rPr lang="en-GB" sz="1000" dirty="0"/>
              <a:t>Working wall / Board, to gather </a:t>
            </a:r>
            <a:r>
              <a:rPr lang="en-GB" sz="1000" dirty="0" smtClean="0"/>
              <a:t>ideas</a:t>
            </a:r>
          </a:p>
          <a:p>
            <a:r>
              <a:rPr lang="en-GB" sz="1000" b="1" dirty="0" smtClean="0"/>
              <a:t>5.2 </a:t>
            </a:r>
            <a:r>
              <a:rPr lang="en-US" sz="1000" b="1" dirty="0" smtClean="0"/>
              <a:t>What </a:t>
            </a:r>
            <a:r>
              <a:rPr lang="en-US" sz="1000" b="1" dirty="0"/>
              <a:t>does it mean to leave no one behind</a:t>
            </a:r>
            <a:r>
              <a:rPr lang="en-US" sz="1000" b="1" dirty="0" smtClean="0"/>
              <a:t>? </a:t>
            </a:r>
            <a:r>
              <a:rPr lang="en-GB" sz="1000" b="1" dirty="0"/>
              <a:t>UNDP </a:t>
            </a:r>
            <a:r>
              <a:rPr lang="en-GB" sz="1000" b="1" dirty="0" smtClean="0"/>
              <a:t>Report</a:t>
            </a:r>
            <a:endParaRPr lang="en-US" sz="1000" b="1" dirty="0"/>
          </a:p>
          <a:p>
            <a:r>
              <a:rPr lang="en-US" sz="1000" b="1" dirty="0"/>
              <a:t>A framework for implementation </a:t>
            </a:r>
            <a:endParaRPr lang="en-GB" sz="1000" b="1" dirty="0"/>
          </a:p>
          <a:p>
            <a:pPr lvl="0"/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339155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24820" y="85154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3"/>
          <p:cNvSpPr txBox="1"/>
          <p:nvPr/>
        </p:nvSpPr>
        <p:spPr>
          <a:xfrm>
            <a:off x="160239" y="628725"/>
            <a:ext cx="8816529" cy="16481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200" b="1" u="sng" dirty="0" smtClean="0"/>
              <a:t>First Thoughts</a:t>
            </a:r>
            <a:r>
              <a:rPr lang="en-GB" sz="1200" b="1" dirty="0" smtClean="0"/>
              <a:t> 15 Minutes.  	</a:t>
            </a:r>
            <a:r>
              <a:rPr lang="en-GB" sz="1200" b="1" i="1" dirty="0" smtClean="0"/>
              <a:t>How do </a:t>
            </a:r>
            <a:r>
              <a:rPr lang="en-GB" sz="1200" b="1" i="1" dirty="0" smtClean="0"/>
              <a:t>you you’re left behind?</a:t>
            </a:r>
            <a:endParaRPr lang="en-GB" sz="1200" dirty="0" smtClean="0"/>
          </a:p>
          <a:p>
            <a:r>
              <a:rPr lang="en-GB" sz="1200" b="1" dirty="0" smtClean="0"/>
              <a:t>T explain:</a:t>
            </a:r>
            <a:r>
              <a:rPr lang="en-GB" sz="1200" dirty="0" smtClean="0"/>
              <a:t> </a:t>
            </a:r>
            <a:r>
              <a:rPr lang="en-GB" sz="1200" dirty="0" smtClean="0"/>
              <a:t>What it </a:t>
            </a:r>
            <a:r>
              <a:rPr lang="en-GB" sz="1200" dirty="0" smtClean="0"/>
              <a:t>means </a:t>
            </a:r>
            <a:r>
              <a:rPr lang="en-GB" sz="1200" dirty="0"/>
              <a:t>to be ‘</a:t>
            </a:r>
            <a:r>
              <a:rPr lang="en-GB" sz="1200" b="1" dirty="0"/>
              <a:t>not to leave anyone behind</a:t>
            </a:r>
            <a:r>
              <a:rPr lang="en-GB" sz="1200" dirty="0" smtClean="0"/>
              <a:t>”. Reflect </a:t>
            </a:r>
            <a:r>
              <a:rPr lang="en-GB" sz="1200" dirty="0"/>
              <a:t>on the factors of isolation and lack of opportunities</a:t>
            </a:r>
          </a:p>
          <a:p>
            <a:r>
              <a:rPr lang="en-GB" sz="1200" dirty="0"/>
              <a:t>Identify their role of change makers</a:t>
            </a:r>
          </a:p>
          <a:p>
            <a:r>
              <a:rPr lang="en-GB" sz="1200" b="1" dirty="0" smtClean="0"/>
              <a:t>Activity</a:t>
            </a:r>
            <a:r>
              <a:rPr lang="en-GB" sz="1200" b="1" dirty="0" smtClean="0"/>
              <a:t>:</a:t>
            </a:r>
            <a:endParaRPr lang="en-GB" sz="1200" dirty="0" smtClean="0"/>
          </a:p>
          <a:p>
            <a:r>
              <a:rPr lang="en-GB" sz="1200" dirty="0" smtClean="0"/>
              <a:t>Create a</a:t>
            </a:r>
            <a:r>
              <a:rPr lang="en-GB" sz="1200" b="1" dirty="0" smtClean="0"/>
              <a:t> </a:t>
            </a:r>
            <a:r>
              <a:rPr lang="en-GB" sz="1200" b="1" dirty="0" smtClean="0"/>
              <a:t>list of all dimensions where people may be left behind other people</a:t>
            </a:r>
            <a:r>
              <a:rPr lang="en-GB" sz="1200" dirty="0" smtClean="0"/>
              <a:t>. </a:t>
            </a:r>
            <a:r>
              <a:rPr lang="en-GB" sz="1200" b="1" dirty="0" smtClean="0"/>
              <a:t>slide </a:t>
            </a:r>
            <a:r>
              <a:rPr lang="en-GB" sz="1200" b="1" dirty="0" smtClean="0"/>
              <a:t>5</a:t>
            </a:r>
            <a:endParaRPr lang="en-GB" sz="1200" dirty="0" smtClean="0"/>
          </a:p>
          <a:p>
            <a:r>
              <a:rPr lang="en-GB" sz="1200" i="1" dirty="0" smtClean="0"/>
              <a:t>Possible </a:t>
            </a:r>
            <a:r>
              <a:rPr lang="en-GB" sz="1200" i="1" dirty="0"/>
              <a:t>responses to evidence I </a:t>
            </a:r>
            <a:r>
              <a:rPr lang="en-GB" sz="1200" i="1" dirty="0" smtClean="0"/>
              <a:t>‘leave others behind’:</a:t>
            </a:r>
            <a:endParaRPr lang="en-GB" sz="1200" dirty="0"/>
          </a:p>
          <a:p>
            <a:r>
              <a:rPr lang="en-US" sz="1200" b="1" dirty="0" smtClean="0"/>
              <a:t>lack </a:t>
            </a:r>
            <a:r>
              <a:rPr lang="en-US" sz="1200" b="1" dirty="0"/>
              <a:t>of access to </a:t>
            </a:r>
            <a:r>
              <a:rPr lang="en-US" sz="1200" b="1" dirty="0" smtClean="0"/>
              <a:t>healthcare (vaccines)</a:t>
            </a:r>
            <a:r>
              <a:rPr lang="en-GB" sz="1200" b="1" dirty="0" smtClean="0"/>
              <a:t>, lack of clean environment (carbon emissions), lack of education, lack of social services, </a:t>
            </a:r>
            <a:r>
              <a:rPr lang="en-GB" sz="1200" b="1" dirty="0" err="1"/>
              <a:t>etc</a:t>
            </a:r>
            <a:endParaRPr lang="en-GB" sz="1200" dirty="0"/>
          </a:p>
        </p:txBody>
      </p:sp>
      <p:sp>
        <p:nvSpPr>
          <p:cNvPr id="264" name="Google Shape;264;p33"/>
          <p:cNvSpPr txBox="1"/>
          <p:nvPr/>
        </p:nvSpPr>
        <p:spPr>
          <a:xfrm>
            <a:off x="160239" y="94416"/>
            <a:ext cx="7361636" cy="526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4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en-US" sz="14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Reducing Inequalities// Teaching Learning Unit Lesson </a:t>
            </a:r>
            <a:r>
              <a:rPr lang="en-US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5 </a:t>
            </a:r>
          </a:p>
          <a:p>
            <a:r>
              <a:rPr lang="en-US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Leave no one behind Campaign</a:t>
            </a:r>
            <a:endParaRPr lang="en-US" sz="14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 </a:t>
            </a:r>
            <a:endParaRPr sz="14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63;p33"/>
          <p:cNvSpPr txBox="1"/>
          <p:nvPr/>
        </p:nvSpPr>
        <p:spPr>
          <a:xfrm>
            <a:off x="160239" y="2204864"/>
            <a:ext cx="8816529" cy="25639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200" b="1" u="sng" dirty="0"/>
              <a:t>Exploration and Consolidation</a:t>
            </a:r>
            <a:r>
              <a:rPr lang="en-GB" sz="1200" b="1" dirty="0"/>
              <a:t> 20 minutes     </a:t>
            </a:r>
            <a:r>
              <a:rPr lang="en-GB" sz="1200" b="1" i="1" dirty="0" smtClean="0"/>
              <a:t>Government and citizen actions on inequalities</a:t>
            </a:r>
            <a:endParaRPr lang="en-GB" sz="1200" dirty="0"/>
          </a:p>
          <a:p>
            <a:r>
              <a:rPr lang="en-GB" sz="1200" dirty="0"/>
              <a:t> </a:t>
            </a:r>
            <a:r>
              <a:rPr lang="en-GB" sz="1200" b="1" dirty="0" smtClean="0"/>
              <a:t>T Explains</a:t>
            </a:r>
            <a:r>
              <a:rPr lang="en-GB" sz="1200" dirty="0" smtClean="0"/>
              <a:t> </a:t>
            </a:r>
            <a:r>
              <a:rPr lang="en-GB" sz="1200" dirty="0" smtClean="0"/>
              <a:t>that there are many types of activities children can do. Children may explore them in groups </a:t>
            </a:r>
            <a:r>
              <a:rPr lang="en-GB" sz="1200" b="1" dirty="0" smtClean="0"/>
              <a:t>Slides 7-12</a:t>
            </a:r>
          </a:p>
          <a:p>
            <a:endParaRPr lang="en-GB" sz="1200" b="1" dirty="0" smtClean="0"/>
          </a:p>
          <a:p>
            <a:r>
              <a:rPr lang="en-GB" sz="1200" b="1" dirty="0" smtClean="0"/>
              <a:t>Feedback and discussion can come after every video (good example)</a:t>
            </a:r>
            <a:endParaRPr lang="en-GB" sz="1200" b="1" dirty="0"/>
          </a:p>
          <a:p>
            <a:endParaRPr lang="en-GB" sz="1200" dirty="0" smtClean="0"/>
          </a:p>
          <a:p>
            <a:r>
              <a:rPr lang="en-GB" sz="1200" dirty="0"/>
              <a:t> </a:t>
            </a:r>
            <a:r>
              <a:rPr lang="en-GB" sz="1200" b="1" dirty="0"/>
              <a:t> </a:t>
            </a:r>
            <a:r>
              <a:rPr lang="en-GB" sz="1200" b="1" dirty="0" smtClean="0"/>
              <a:t>Read </a:t>
            </a:r>
            <a:r>
              <a:rPr lang="en-GB" sz="1200" dirty="0"/>
              <a:t>from the </a:t>
            </a:r>
            <a:r>
              <a:rPr lang="en-GB" sz="1200" dirty="0" smtClean="0"/>
              <a:t>‘</a:t>
            </a:r>
            <a:r>
              <a:rPr lang="en-US" sz="1200" dirty="0"/>
              <a:t>What does it mean to leave no one behind</a:t>
            </a:r>
            <a:r>
              <a:rPr lang="en-US" sz="1200" dirty="0" smtClean="0"/>
              <a:t>? A </a:t>
            </a:r>
            <a:r>
              <a:rPr lang="en-US" sz="1200" dirty="0"/>
              <a:t>framework for </a:t>
            </a:r>
            <a:r>
              <a:rPr lang="en-US" sz="1200" dirty="0" smtClean="0"/>
              <a:t>implementation”</a:t>
            </a:r>
            <a:endParaRPr lang="en-GB" sz="1200" dirty="0"/>
          </a:p>
          <a:p>
            <a:endParaRPr lang="en-GB" sz="1200" b="1" dirty="0" smtClean="0"/>
          </a:p>
          <a:p>
            <a:r>
              <a:rPr lang="en-GB" sz="1200" b="1" dirty="0" smtClean="0"/>
              <a:t>#LNOB </a:t>
            </a:r>
            <a:r>
              <a:rPr lang="en-GB" sz="1200" b="1" dirty="0"/>
              <a:t>campaign </a:t>
            </a:r>
            <a:r>
              <a:rPr lang="en-GB" sz="1200" dirty="0"/>
              <a:t>For information about how to get </a:t>
            </a:r>
            <a:r>
              <a:rPr lang="en-GB" sz="1200" dirty="0" smtClean="0"/>
              <a:t>involved, support or start one campaign, </a:t>
            </a:r>
            <a:r>
              <a:rPr lang="en-GB" sz="1200" dirty="0"/>
              <a:t>see </a:t>
            </a:r>
            <a:r>
              <a:rPr lang="en-GB" sz="1200" u="sng" dirty="0" smtClean="0">
                <a:hlinkClick r:id="rId4"/>
              </a:rPr>
              <a:t>the links </a:t>
            </a:r>
            <a:r>
              <a:rPr lang="en-GB" sz="1200" b="1" dirty="0" smtClean="0"/>
              <a:t>Slide 7 - 12</a:t>
            </a:r>
            <a:r>
              <a:rPr lang="en-GB" sz="1200" dirty="0" smtClean="0"/>
              <a:t> </a:t>
            </a:r>
            <a:endParaRPr lang="en-GB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dirty="0"/>
              <a:t>What </a:t>
            </a:r>
            <a:r>
              <a:rPr lang="en-GB" sz="1200" dirty="0" smtClean="0"/>
              <a:t>could </a:t>
            </a:r>
            <a:r>
              <a:rPr lang="en-GB" sz="1200" dirty="0"/>
              <a:t>we do to support the </a:t>
            </a:r>
            <a:r>
              <a:rPr lang="en-GB" sz="1200" dirty="0" smtClean="0"/>
              <a:t>‘LNOB’ </a:t>
            </a:r>
            <a:r>
              <a:rPr lang="en-GB" sz="1200" dirty="0"/>
              <a:t>campaign?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Who </a:t>
            </a:r>
            <a:r>
              <a:rPr lang="en-GB" sz="1200" dirty="0"/>
              <a:t>might we ask to visit or speak to us about </a:t>
            </a:r>
            <a:r>
              <a:rPr lang="en-GB" sz="1200" dirty="0" smtClean="0"/>
              <a:t>campaign?</a:t>
            </a:r>
            <a:endParaRPr lang="en-GB" sz="1200" dirty="0" smtClean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Additional </a:t>
            </a:r>
            <a:r>
              <a:rPr lang="en-GB" sz="1200" dirty="0" smtClean="0"/>
              <a:t>slide 13 </a:t>
            </a:r>
            <a:endParaRPr lang="en-GB" sz="1200" dirty="0"/>
          </a:p>
        </p:txBody>
      </p:sp>
      <p:sp>
        <p:nvSpPr>
          <p:cNvPr id="8" name="Google Shape;260;p33"/>
          <p:cNvSpPr/>
          <p:nvPr/>
        </p:nvSpPr>
        <p:spPr>
          <a:xfrm>
            <a:off x="131896" y="4768782"/>
            <a:ext cx="8841449" cy="1576139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r>
              <a:rPr lang="en-GB" sz="1200" b="1" u="sng" dirty="0"/>
              <a:t>Conclusion and Reflection</a:t>
            </a:r>
            <a:r>
              <a:rPr lang="en-GB" sz="1200" b="1" dirty="0"/>
              <a:t> 5 minutes  	</a:t>
            </a:r>
            <a:r>
              <a:rPr lang="en-GB" sz="1200" b="1" i="1" dirty="0"/>
              <a:t>Thinking point</a:t>
            </a:r>
            <a:endParaRPr lang="en-GB" sz="1200" b="1" dirty="0"/>
          </a:p>
          <a:p>
            <a:r>
              <a:rPr lang="en-GB" sz="1200" dirty="0"/>
              <a:t>Reflect on all the ways that we know </a:t>
            </a:r>
            <a:r>
              <a:rPr lang="en-GB" sz="1200" dirty="0" smtClean="0"/>
              <a:t>are fair and equal to everyone – </a:t>
            </a:r>
            <a:r>
              <a:rPr lang="en-GB" sz="1200" dirty="0"/>
              <a:t>to </a:t>
            </a:r>
            <a:r>
              <a:rPr lang="en-GB" sz="1200" dirty="0" smtClean="0"/>
              <a:t>be free, </a:t>
            </a:r>
            <a:r>
              <a:rPr lang="en-GB" sz="1200" dirty="0"/>
              <a:t>to </a:t>
            </a:r>
            <a:r>
              <a:rPr lang="en-GB" sz="1200" dirty="0" smtClean="0"/>
              <a:t>have access to water and nature, </a:t>
            </a:r>
            <a:r>
              <a:rPr lang="en-GB" sz="1200" dirty="0"/>
              <a:t>to </a:t>
            </a:r>
            <a:r>
              <a:rPr lang="en-GB" sz="1200" dirty="0" smtClean="0"/>
              <a:t>primary education, </a:t>
            </a:r>
            <a:r>
              <a:rPr lang="en-GB" sz="1200" dirty="0"/>
              <a:t>to </a:t>
            </a:r>
            <a:r>
              <a:rPr lang="en-GB" sz="1200" dirty="0" smtClean="0"/>
              <a:t>public services – healthcare, protection, transport, our </a:t>
            </a:r>
            <a:r>
              <a:rPr lang="en-GB" sz="1200" dirty="0"/>
              <a:t>local community (such as our previous primary school) and to our country. </a:t>
            </a:r>
          </a:p>
          <a:p>
            <a:r>
              <a:rPr lang="en-GB" sz="1200" dirty="0"/>
              <a:t>These all help to create a sense of identify and safety – secure that we can get help such as health care, education, money; and no one can make us leave because we ‘do not belong to this country’.</a:t>
            </a:r>
          </a:p>
        </p:txBody>
      </p:sp>
    </p:spTree>
    <p:extLst>
      <p:ext uri="{BB962C8B-B14F-4D97-AF65-F5344CB8AC3E}">
        <p14:creationId xmlns:p14="http://schemas.microsoft.com/office/powerpoint/2010/main" val="4619745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7504" y="188640"/>
            <a:ext cx="8928992" cy="6480720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07" y="908720"/>
            <a:ext cx="8773027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Callout 2"/>
          <p:cNvSpPr/>
          <p:nvPr/>
        </p:nvSpPr>
        <p:spPr>
          <a:xfrm>
            <a:off x="3779912" y="1433662"/>
            <a:ext cx="3218656" cy="2029618"/>
          </a:xfrm>
          <a:prstGeom prst="wedgeEllipseCallout">
            <a:avLst>
              <a:gd name="adj1" fmla="val 35969"/>
              <a:gd name="adj2" fmla="val 815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Act now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08994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/>
          </a:p>
          <a:p>
            <a:r>
              <a:rPr lang="en-GB" dirty="0" smtClean="0"/>
              <a:t>Migration takes place </a:t>
            </a:r>
            <a:r>
              <a:rPr lang="en-GB" b="1" i="1" dirty="0" smtClean="0"/>
              <a:t>internally </a:t>
            </a:r>
            <a:r>
              <a:rPr lang="en-GB" dirty="0" smtClean="0"/>
              <a:t>and </a:t>
            </a:r>
            <a:r>
              <a:rPr lang="en-GB" b="1" i="1" dirty="0" smtClean="0"/>
              <a:t>internationally</a:t>
            </a:r>
            <a:r>
              <a:rPr lang="en-GB" dirty="0" smtClean="0"/>
              <a:t>. In our time, the biggest international migration flows are from rich to other rich countries, and from poorer to other poorer countries (North-North; South-South). Much migration is short-term; migrants return to their country of origin. An estimated 258 million people live in a country they weren’t born in; this is approx. 3.6% World’s inhabitants (U.N. 2017). “In Europe, the size of the total population would have declined during the period 2000-2015 in the absence of migration.”(UN 2017). </a:t>
            </a:r>
          </a:p>
          <a:p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767" y="282440"/>
            <a:ext cx="8229600" cy="1143000"/>
          </a:xfrm>
        </p:spPr>
        <p:txBody>
          <a:bodyPr/>
          <a:lstStyle/>
          <a:p>
            <a:r>
              <a:rPr lang="en-GB" dirty="0" smtClean="0"/>
              <a:t>Big ideas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31640"/>
            <a:ext cx="3456384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000" b="1" dirty="0" smtClean="0"/>
              <a:t>Big Idea </a:t>
            </a:r>
            <a:r>
              <a:rPr lang="en-US" sz="3000" b="1" dirty="0" smtClean="0"/>
              <a:t>7 </a:t>
            </a:r>
            <a:endParaRPr lang="en-US" sz="3000" b="1" dirty="0" smtClean="0"/>
          </a:p>
          <a:p>
            <a:pPr marL="0" indent="0">
              <a:buNone/>
            </a:pPr>
            <a:r>
              <a:rPr lang="en-US" sz="3000" b="1" dirty="0" smtClean="0">
                <a:solidFill>
                  <a:srgbClr val="FF0000"/>
                </a:solidFill>
              </a:rPr>
              <a:t>Governmental actions on inequality</a:t>
            </a:r>
            <a:endParaRPr lang="en-GB" sz="3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3000" dirty="0" smtClean="0"/>
              <a:t>The world is a dangerous place, not because of those who do evil, but because of those who look on and do nothing.</a:t>
            </a:r>
          </a:p>
          <a:p>
            <a:pPr marL="0" indent="0" algn="r">
              <a:buNone/>
            </a:pPr>
            <a:r>
              <a:rPr lang="en-US" sz="3000" dirty="0" smtClean="0"/>
              <a:t>Albert Einstein</a:t>
            </a:r>
            <a:r>
              <a:rPr lang="en-GB" sz="3000" dirty="0" smtClean="0"/>
              <a:t>	</a:t>
            </a:r>
          </a:p>
          <a:p>
            <a:pPr marL="0" indent="0">
              <a:buNone/>
            </a:pPr>
            <a:endParaRPr lang="en-GB" sz="3000" dirty="0" smtClean="0"/>
          </a:p>
          <a:p>
            <a:pPr marL="0" indent="0">
              <a:buNone/>
            </a:pPr>
            <a:endParaRPr lang="en-GB" sz="3000" dirty="0" smtClean="0"/>
          </a:p>
          <a:p>
            <a:pPr marL="0" indent="0">
              <a:buNone/>
            </a:pPr>
            <a:endParaRPr lang="en-US" sz="3000" b="1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283968" y="1425440"/>
            <a:ext cx="4457654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en-GB" sz="2500" b="1" dirty="0" smtClean="0"/>
              <a:t>Big idea </a:t>
            </a:r>
            <a:r>
              <a:rPr lang="en-GB" sz="2500" b="1" dirty="0" smtClean="0"/>
              <a:t>8 </a:t>
            </a:r>
            <a:endParaRPr lang="en-US" sz="2500" b="1" dirty="0" smtClean="0">
              <a:solidFill>
                <a:srgbClr val="FF0000"/>
              </a:solidFill>
            </a:endParaRPr>
          </a:p>
          <a:p>
            <a:pPr marL="0" indent="0" algn="r">
              <a:buFont typeface="Arial" pitchFamily="34" charset="0"/>
              <a:buNone/>
            </a:pPr>
            <a:r>
              <a:rPr lang="en-US" sz="2500" b="1" dirty="0" smtClean="0">
                <a:solidFill>
                  <a:srgbClr val="FF0000"/>
                </a:solidFill>
              </a:rPr>
              <a:t>Citizen actions on inequality</a:t>
            </a:r>
            <a:endParaRPr lang="en-GB" sz="2500" b="1" dirty="0" smtClean="0">
              <a:solidFill>
                <a:srgbClr val="FF0000"/>
              </a:solidFill>
            </a:endParaRPr>
          </a:p>
          <a:p>
            <a:pPr marL="0" indent="0" algn="r">
              <a:buFont typeface="Arial" pitchFamily="34" charset="0"/>
              <a:buNone/>
            </a:pPr>
            <a:r>
              <a:rPr lang="en-US" sz="2500" dirty="0" smtClean="0"/>
              <a:t>Sharing all the world</a:t>
            </a:r>
          </a:p>
          <a:p>
            <a:pPr marL="0" indent="0" algn="r">
              <a:buFont typeface="Arial" pitchFamily="34" charset="0"/>
              <a:buNone/>
            </a:pPr>
            <a:r>
              <a:rPr lang="en-US" sz="2500" dirty="0" smtClean="0"/>
              <a:t>You, you may say I'm a dreamer</a:t>
            </a:r>
          </a:p>
          <a:p>
            <a:pPr marL="0" indent="0" algn="r">
              <a:buFont typeface="Arial" pitchFamily="34" charset="0"/>
              <a:buNone/>
            </a:pPr>
            <a:r>
              <a:rPr lang="en-US" sz="2500" dirty="0" smtClean="0"/>
              <a:t>But I'm not the only one</a:t>
            </a:r>
          </a:p>
          <a:p>
            <a:pPr marL="0" indent="0" algn="r">
              <a:buFont typeface="Arial" pitchFamily="34" charset="0"/>
              <a:buNone/>
            </a:pPr>
            <a:r>
              <a:rPr lang="en-US" sz="2500" dirty="0" smtClean="0"/>
              <a:t>I hope someday you will join us</a:t>
            </a:r>
          </a:p>
          <a:p>
            <a:pPr marL="0" indent="0" algn="r">
              <a:buFont typeface="Arial" pitchFamily="34" charset="0"/>
              <a:buNone/>
            </a:pPr>
            <a:r>
              <a:rPr lang="en-US" sz="2500" dirty="0" smtClean="0"/>
              <a:t>And the world will live as one </a:t>
            </a:r>
          </a:p>
          <a:p>
            <a:pPr marL="0" indent="0">
              <a:buFont typeface="Arial" pitchFamily="34" charset="0"/>
              <a:buNone/>
            </a:pPr>
            <a:endParaRPr lang="en-US" sz="2500" dirty="0"/>
          </a:p>
          <a:p>
            <a:pPr marL="0" indent="0" algn="r">
              <a:buFont typeface="Arial" pitchFamily="34" charset="0"/>
              <a:buNone/>
            </a:pPr>
            <a:r>
              <a:rPr lang="en-US" sz="2500" dirty="0" smtClean="0"/>
              <a:t>John Lennon </a:t>
            </a:r>
            <a:r>
              <a:rPr lang="en-GB" sz="2500" dirty="0" smtClean="0"/>
              <a:t>	</a:t>
            </a:r>
          </a:p>
          <a:p>
            <a:pPr marL="0" indent="0">
              <a:buFont typeface="Arial" pitchFamily="34" charset="0"/>
              <a:buNone/>
            </a:pPr>
            <a:endParaRPr lang="en-GB" sz="2500" dirty="0" smtClean="0"/>
          </a:p>
          <a:p>
            <a:pPr marL="0" indent="0">
              <a:buFont typeface="Arial" pitchFamily="34" charset="0"/>
              <a:buNone/>
            </a:pPr>
            <a:endParaRPr lang="en-GB" sz="2500" dirty="0" smtClean="0"/>
          </a:p>
          <a:p>
            <a:pPr marL="0" indent="0">
              <a:buFont typeface="Arial" pitchFamily="34" charset="0"/>
              <a:buNone/>
            </a:pPr>
            <a:endParaRPr lang="en-US" sz="2500" b="1" dirty="0" smtClean="0"/>
          </a:p>
        </p:txBody>
      </p:sp>
    </p:spTree>
    <p:extLst>
      <p:ext uri="{BB962C8B-B14F-4D97-AF65-F5344CB8AC3E}">
        <p14:creationId xmlns:p14="http://schemas.microsoft.com/office/powerpoint/2010/main" val="7042865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Learning Objectives- Learners will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781128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Know and understand what it means to be ‘</a:t>
            </a:r>
            <a:r>
              <a:rPr lang="en-GB" b="1" dirty="0"/>
              <a:t>not to leave anyone behind</a:t>
            </a:r>
            <a:r>
              <a:rPr lang="en-GB" dirty="0" smtClean="0"/>
              <a:t>”</a:t>
            </a:r>
          </a:p>
          <a:p>
            <a:r>
              <a:rPr lang="en-GB" dirty="0" smtClean="0"/>
              <a:t>Reflect on the factors of isolation and lack of opportunities</a:t>
            </a:r>
          </a:p>
          <a:p>
            <a:r>
              <a:rPr lang="en-GB" dirty="0" smtClean="0"/>
              <a:t>Identify their role of change makers</a:t>
            </a:r>
          </a:p>
          <a:p>
            <a:r>
              <a:rPr lang="en-GB" dirty="0" smtClean="0"/>
              <a:t>Use </a:t>
            </a:r>
            <a:r>
              <a:rPr lang="en-GB" dirty="0"/>
              <a:t>skills in group work: sharing, listening, </a:t>
            </a:r>
            <a:r>
              <a:rPr lang="en-GB" dirty="0" smtClean="0"/>
              <a:t>questioning, planning and performing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b="1" dirty="0" smtClean="0"/>
          </a:p>
          <a:p>
            <a:pPr>
              <a:buNone/>
            </a:pPr>
            <a:r>
              <a:rPr lang="en-GB" b="1" dirty="0" smtClean="0"/>
              <a:t>Sustainable Development Goals </a:t>
            </a:r>
            <a:r>
              <a:rPr lang="en-GB" dirty="0" smtClean="0"/>
              <a:t>focus: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10.2    By 2030, empower and promote the social, economic and political inclusion of all, irrespective of age, sex, disability, race, ethnicity, origin, religion or economic or other status </a:t>
            </a:r>
            <a:endParaRPr lang="en-GB" dirty="0" smtClean="0"/>
          </a:p>
          <a:p>
            <a:pPr marL="0" lvl="0" indent="0">
              <a:spcBef>
                <a:spcPts val="0"/>
              </a:spcBef>
              <a:buNone/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27856"/>
            <a:ext cx="468868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Leave no one behind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80728"/>
            <a:ext cx="4320480" cy="5184575"/>
          </a:xfrm>
        </p:spPr>
        <p:txBody>
          <a:bodyPr>
            <a:normAutofit/>
          </a:bodyPr>
          <a:lstStyle/>
          <a:p>
            <a:pPr lvl="0"/>
            <a:r>
              <a:rPr lang="en-GB" sz="2800" dirty="0" smtClean="0"/>
              <a:t>What does it mean </a:t>
            </a:r>
            <a:r>
              <a:rPr lang="en-GB" sz="2800" b="1" dirty="0" smtClean="0"/>
              <a:t>‘not to leave anyone behind’</a:t>
            </a:r>
            <a:r>
              <a:rPr lang="en-GB" sz="2800" dirty="0" smtClean="0"/>
              <a:t>?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People </a:t>
            </a:r>
            <a:r>
              <a:rPr lang="en-US" dirty="0"/>
              <a:t>get left behind when they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lack the choices and opportunities </a:t>
            </a:r>
            <a:r>
              <a:rPr lang="en-US" dirty="0"/>
              <a:t>required to </a:t>
            </a:r>
            <a:r>
              <a:rPr lang="en-US" dirty="0" smtClean="0"/>
              <a:t>participate and </a:t>
            </a:r>
            <a:r>
              <a:rPr lang="en-US" dirty="0"/>
              <a:t>benefit from development progress.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044" y="2127920"/>
            <a:ext cx="4211134" cy="412126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27856"/>
            <a:ext cx="4688680" cy="11430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How to overcome?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5" y="1170856"/>
            <a:ext cx="5112568" cy="5328592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Examine</a:t>
            </a:r>
            <a:r>
              <a:rPr lang="en-US" dirty="0"/>
              <a:t>: </a:t>
            </a:r>
            <a:r>
              <a:rPr lang="en-US" dirty="0" smtClean="0"/>
              <a:t>Collect data, ask people, go to places and bring </a:t>
            </a:r>
            <a:r>
              <a:rPr lang="en-US" dirty="0"/>
              <a:t>information on who is </a:t>
            </a:r>
            <a:r>
              <a:rPr lang="en-US" dirty="0" smtClean="0"/>
              <a:t>left behind </a:t>
            </a:r>
            <a:r>
              <a:rPr lang="en-US" dirty="0"/>
              <a:t>and why. </a:t>
            </a:r>
            <a:endParaRPr lang="en-US" dirty="0" smtClean="0"/>
          </a:p>
          <a:p>
            <a:r>
              <a:rPr lang="en-US" b="1" dirty="0" smtClean="0">
                <a:solidFill>
                  <a:schemeClr val="accent1"/>
                </a:solidFill>
              </a:rPr>
              <a:t>Empower</a:t>
            </a:r>
            <a:r>
              <a:rPr lang="en-US" dirty="0"/>
              <a:t>: Enable people that are being left behind to be </a:t>
            </a:r>
            <a:r>
              <a:rPr lang="en-US" dirty="0" smtClean="0"/>
              <a:t>equal, ensuring </a:t>
            </a:r>
            <a:r>
              <a:rPr lang="en-US" dirty="0"/>
              <a:t>their full and meaningful </a:t>
            </a:r>
            <a:r>
              <a:rPr lang="en-US" dirty="0" smtClean="0"/>
              <a:t>participation.</a:t>
            </a:r>
          </a:p>
          <a:p>
            <a:r>
              <a:rPr lang="en-US" b="1" dirty="0">
                <a:solidFill>
                  <a:schemeClr val="accent1"/>
                </a:solidFill>
              </a:rPr>
              <a:t>Enact</a:t>
            </a:r>
            <a:r>
              <a:rPr lang="en-US" dirty="0"/>
              <a:t>: </a:t>
            </a:r>
            <a:r>
              <a:rPr lang="en-US" dirty="0" smtClean="0"/>
              <a:t>Find solutions to all other disadvantaged.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292080" y="5853117"/>
            <a:ext cx="34904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https://www.youtube.com/watch?v=VjxFhEbCLmM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836" y="1628800"/>
            <a:ext cx="3668542" cy="324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3706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Suggestions for the group:</a:t>
            </a:r>
          </a:p>
          <a:p>
            <a:pPr algn="ctr"/>
            <a:r>
              <a:rPr lang="en-US" dirty="0" smtClean="0"/>
              <a:t>a picture to make it into something eye-catching?</a:t>
            </a:r>
          </a:p>
          <a:p>
            <a:pPr algn="ctr"/>
            <a:r>
              <a:rPr lang="en-US" dirty="0" smtClean="0"/>
              <a:t>Think </a:t>
            </a:r>
            <a:r>
              <a:rPr lang="en-US" dirty="0"/>
              <a:t>of an issue which the group has a good understanding of, and set up a peer education programme with other groups, or pupils from the local school. Could you talk about human rights to a group of young people, or run an activity from Chapter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83" y="1678480"/>
            <a:ext cx="4608449" cy="2620888"/>
          </a:xfrm>
        </p:spPr>
        <p:txBody>
          <a:bodyPr>
            <a:normAutofit fontScale="70000" lnSpcReduction="20000"/>
          </a:bodyPr>
          <a:lstStyle/>
          <a:p>
            <a:pPr marL="0" indent="0" fontAlgn="t">
              <a:buNone/>
            </a:pPr>
            <a:r>
              <a:rPr lang="en-US" b="1" dirty="0" smtClean="0">
                <a:solidFill>
                  <a:srgbClr val="FF0000"/>
                </a:solidFill>
              </a:rPr>
              <a:t>Objectives</a:t>
            </a:r>
            <a:r>
              <a:rPr lang="en-US" dirty="0" smtClean="0"/>
              <a:t>: </a:t>
            </a:r>
          </a:p>
          <a:p>
            <a:pPr lvl="0" fontAlgn="t"/>
            <a:r>
              <a:rPr lang="en-US" dirty="0" smtClean="0"/>
              <a:t>Attracting </a:t>
            </a:r>
            <a:r>
              <a:rPr lang="en-US" dirty="0"/>
              <a:t>others to </a:t>
            </a:r>
            <a:r>
              <a:rPr lang="en-US" dirty="0" smtClean="0"/>
              <a:t>the </a:t>
            </a:r>
            <a:r>
              <a:rPr lang="en-US" dirty="0"/>
              <a:t>cause</a:t>
            </a:r>
          </a:p>
          <a:p>
            <a:pPr lvl="0" fontAlgn="t"/>
            <a:r>
              <a:rPr lang="en-US" dirty="0" smtClean="0"/>
              <a:t>Getting media reflect</a:t>
            </a:r>
          </a:p>
          <a:p>
            <a:pPr lvl="0" fontAlgn="t"/>
            <a:r>
              <a:rPr lang="en-US" dirty="0" smtClean="0"/>
              <a:t>Showing those </a:t>
            </a:r>
            <a:r>
              <a:rPr lang="en-US" dirty="0"/>
              <a:t>in power that people are </a:t>
            </a:r>
            <a:r>
              <a:rPr lang="en-US" dirty="0" smtClean="0"/>
              <a:t>watching!</a:t>
            </a:r>
          </a:p>
          <a:p>
            <a:pPr lvl="0" fontAlgn="t"/>
            <a:r>
              <a:rPr lang="en-US" dirty="0" smtClean="0"/>
              <a:t>Delivering </a:t>
            </a:r>
            <a:r>
              <a:rPr lang="en-US" dirty="0"/>
              <a:t>an instant and uncomplicated message, raising awareness, and sowing </a:t>
            </a:r>
            <a:r>
              <a:rPr lang="en-US" dirty="0" smtClean="0"/>
              <a:t>seeds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817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</a:rPr>
              <a:t>#NOLB </a:t>
            </a:r>
            <a:r>
              <a:rPr lang="en-GB" dirty="0" smtClean="0"/>
              <a:t>Public actions</a:t>
            </a:r>
            <a:endParaRPr lang="en-GB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67816" y="4653136"/>
            <a:ext cx="84766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Suggestions for the group</a:t>
            </a:r>
            <a:r>
              <a:rPr lang="en-US" b="1" dirty="0" smtClean="0"/>
              <a:t>: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Write </a:t>
            </a:r>
            <a:r>
              <a:rPr lang="en-US" dirty="0"/>
              <a:t>a song, or a musical, or your own play, and take it onto the street.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Make </a:t>
            </a:r>
            <a:r>
              <a:rPr lang="en-US" dirty="0"/>
              <a:t>a banner, and stage a demonstration outside a local company to protest about pollution, outsourcing jobs, </a:t>
            </a:r>
            <a:r>
              <a:rPr lang="en-US" dirty="0" err="1"/>
              <a:t>labour</a:t>
            </a:r>
            <a:r>
              <a:rPr lang="en-US" dirty="0"/>
              <a:t> rights, or whatever may be relevant.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Create </a:t>
            </a:r>
            <a:r>
              <a:rPr lang="en-US" dirty="0"/>
              <a:t>posters or leaflets about </a:t>
            </a:r>
            <a:r>
              <a:rPr lang="en-US" dirty="0" smtClean="0"/>
              <a:t>the issue</a:t>
            </a:r>
            <a:r>
              <a:rPr lang="en-US" dirty="0"/>
              <a:t>, and </a:t>
            </a:r>
            <a:r>
              <a:rPr lang="en-US" dirty="0" smtClean="0"/>
              <a:t>put </a:t>
            </a:r>
            <a:r>
              <a:rPr lang="en-US" dirty="0"/>
              <a:t>them up in public places.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Set </a:t>
            </a:r>
            <a:r>
              <a:rPr lang="en-US" dirty="0"/>
              <a:t>up a Facebook page to talk about your issue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103" y="1582183"/>
            <a:ext cx="3812316" cy="26346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05755" y="4223736"/>
            <a:ext cx="5626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Source: </a:t>
            </a:r>
          </a:p>
          <a:p>
            <a:pPr algn="r"/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://www.youtube.com/watch?v=90fSPVIgE8o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692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186808" cy="2896944"/>
          </a:xfrm>
        </p:spPr>
        <p:txBody>
          <a:bodyPr>
            <a:normAutofit fontScale="85000" lnSpcReduction="20000"/>
          </a:bodyPr>
          <a:lstStyle/>
          <a:p>
            <a:pPr marL="0" indent="0" fontAlgn="t">
              <a:buNone/>
            </a:pPr>
            <a:r>
              <a:rPr lang="en-US" b="1" dirty="0">
                <a:solidFill>
                  <a:srgbClr val="FF0000"/>
                </a:solidFill>
              </a:rPr>
              <a:t>Objectives </a:t>
            </a:r>
            <a:endParaRPr lang="en-US" b="1" dirty="0" smtClean="0">
              <a:solidFill>
                <a:srgbClr val="FF0000"/>
              </a:solidFill>
            </a:endParaRPr>
          </a:p>
          <a:p>
            <a:pPr fontAlgn="t"/>
            <a:r>
              <a:rPr lang="en-US" dirty="0" smtClean="0"/>
              <a:t>Young people become educators</a:t>
            </a:r>
          </a:p>
          <a:p>
            <a:pPr fontAlgn="t"/>
            <a:r>
              <a:rPr lang="en-US" dirty="0" smtClean="0"/>
              <a:t>Recruiting </a:t>
            </a:r>
            <a:r>
              <a:rPr lang="en-US" dirty="0"/>
              <a:t>others to a cause or changing </a:t>
            </a:r>
            <a:r>
              <a:rPr lang="en-US" dirty="0" smtClean="0"/>
              <a:t>attitudes</a:t>
            </a:r>
          </a:p>
          <a:p>
            <a:pPr fontAlgn="t"/>
            <a:r>
              <a:rPr lang="en-US" dirty="0" smtClean="0"/>
              <a:t>Peer to peer education </a:t>
            </a:r>
            <a:r>
              <a:rPr lang="en-US" dirty="0"/>
              <a:t> </a:t>
            </a:r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3341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</a:rPr>
              <a:t>#NOLB </a:t>
            </a:r>
            <a:r>
              <a:rPr lang="en-GB" dirty="0"/>
              <a:t>Y</a:t>
            </a:r>
            <a:r>
              <a:rPr lang="en-GB" dirty="0" smtClean="0"/>
              <a:t>outh education</a:t>
            </a:r>
            <a:endParaRPr lang="en-GB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67816" y="4497145"/>
            <a:ext cx="84766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Suggestions for the group</a:t>
            </a:r>
            <a:r>
              <a:rPr lang="en-US" b="1" dirty="0" smtClean="0"/>
              <a:t>:</a:t>
            </a:r>
            <a:endParaRPr lang="en-US" b="1" dirty="0"/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en-US" b="1" dirty="0" smtClean="0"/>
              <a:t>Controversial issues </a:t>
            </a:r>
            <a:r>
              <a:rPr lang="en-US" dirty="0" smtClean="0"/>
              <a:t>– women and men  remuneration, whether </a:t>
            </a:r>
            <a:r>
              <a:rPr lang="en-US" dirty="0"/>
              <a:t>military </a:t>
            </a:r>
            <a:r>
              <a:rPr lang="en-US" dirty="0" smtClean="0"/>
              <a:t>programs </a:t>
            </a:r>
            <a:r>
              <a:rPr lang="en-US" dirty="0"/>
              <a:t>should be cut to reduce </a:t>
            </a:r>
            <a:r>
              <a:rPr lang="en-US" dirty="0" smtClean="0"/>
              <a:t>poverty, state aid to developing countries</a:t>
            </a:r>
            <a:endParaRPr lang="en-US" dirty="0"/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en-US" b="1" dirty="0" smtClean="0"/>
              <a:t>Types</a:t>
            </a:r>
            <a:r>
              <a:rPr lang="en-US" dirty="0" smtClean="0"/>
              <a:t>: public debate, street </a:t>
            </a:r>
            <a:r>
              <a:rPr lang="en-US" dirty="0"/>
              <a:t>theatre, </a:t>
            </a:r>
            <a:r>
              <a:rPr lang="en-US" dirty="0" smtClean="0"/>
              <a:t>protest </a:t>
            </a:r>
            <a:r>
              <a:rPr lang="en-US" dirty="0"/>
              <a:t>march, petitions</a:t>
            </a:r>
            <a:r>
              <a:rPr lang="en-US" dirty="0" smtClean="0"/>
              <a:t>, video shooting</a:t>
            </a:r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Articles </a:t>
            </a:r>
            <a:r>
              <a:rPr lang="en-US" dirty="0"/>
              <a:t>for the local (or national) paper or ask the </a:t>
            </a:r>
            <a:r>
              <a:rPr lang="en-US" dirty="0" smtClean="0"/>
              <a:t>radio </a:t>
            </a:r>
            <a:r>
              <a:rPr lang="en-US" dirty="0"/>
              <a:t>/ TV station for an </a:t>
            </a:r>
            <a:r>
              <a:rPr lang="en-US" dirty="0" smtClean="0"/>
              <a:t>interview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Peer </a:t>
            </a:r>
            <a:r>
              <a:rPr lang="en-US" dirty="0"/>
              <a:t>education programme with other </a:t>
            </a:r>
            <a:r>
              <a:rPr lang="en-US" dirty="0" smtClean="0"/>
              <a:t>pupils </a:t>
            </a:r>
            <a:r>
              <a:rPr lang="en-US" dirty="0"/>
              <a:t>from the local school.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724" y="1477113"/>
            <a:ext cx="4316036" cy="25487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4007" y="4162839"/>
            <a:ext cx="4289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dirty="0">
                <a:hlinkClick r:id="rId3"/>
              </a:rPr>
              <a:t>https://humanlibrary.org/events/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141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3508" y="334113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3341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</a:rPr>
              <a:t>#NOLB </a:t>
            </a:r>
            <a:r>
              <a:rPr lang="en-GB" dirty="0" smtClean="0"/>
              <a:t>Doing it yourself</a:t>
            </a:r>
            <a:endParaRPr lang="en-GB" sz="22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67815" y="1451606"/>
            <a:ext cx="4304184" cy="26208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t">
              <a:buFont typeface="Arial" pitchFamily="34" charset="0"/>
              <a:buNone/>
            </a:pPr>
            <a:r>
              <a:rPr lang="en-US" sz="2500" b="1" dirty="0" smtClean="0">
                <a:solidFill>
                  <a:srgbClr val="FF0000"/>
                </a:solidFill>
              </a:rPr>
              <a:t>Objectives</a:t>
            </a:r>
            <a:r>
              <a:rPr lang="en-US" sz="2500" dirty="0" smtClean="0"/>
              <a:t>: </a:t>
            </a:r>
          </a:p>
          <a:p>
            <a:pPr fontAlgn="t"/>
            <a:r>
              <a:rPr lang="en-US" sz="2500" dirty="0" smtClean="0"/>
              <a:t>Bring the change directly</a:t>
            </a:r>
          </a:p>
          <a:p>
            <a:pPr fontAlgn="t"/>
            <a:r>
              <a:rPr lang="en-US" sz="2500" dirty="0" smtClean="0"/>
              <a:t>Result and reward are visible</a:t>
            </a:r>
          </a:p>
          <a:p>
            <a:pPr fontAlgn="t"/>
            <a:r>
              <a:rPr lang="en-US" sz="2500" dirty="0"/>
              <a:t>Take charge of a </a:t>
            </a:r>
            <a:r>
              <a:rPr lang="en-US" sz="2500" dirty="0" smtClean="0"/>
              <a:t>part </a:t>
            </a:r>
            <a:r>
              <a:rPr lang="en-US" sz="2500" dirty="0"/>
              <a:t>of the local </a:t>
            </a:r>
            <a:r>
              <a:rPr lang="en-US" sz="2500" dirty="0" smtClean="0"/>
              <a:t>community</a:t>
            </a:r>
          </a:p>
          <a:p>
            <a:pPr fontAlgn="t"/>
            <a:r>
              <a:rPr lang="en-US" sz="2500" dirty="0" smtClean="0"/>
              <a:t>Deliver an instant and uncomplicated message, raise awareness, and sowing seeds</a:t>
            </a:r>
          </a:p>
        </p:txBody>
      </p:sp>
      <p:sp>
        <p:nvSpPr>
          <p:cNvPr id="9" name="Rectangle 8"/>
          <p:cNvSpPr/>
          <p:nvPr/>
        </p:nvSpPr>
        <p:spPr>
          <a:xfrm>
            <a:off x="364913" y="5373216"/>
            <a:ext cx="84141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Suggestions for the group</a:t>
            </a:r>
            <a:r>
              <a:rPr lang="en-US" b="1" dirty="0" smtClean="0"/>
              <a:t>:</a:t>
            </a:r>
            <a:endParaRPr lang="en-US" b="1" dirty="0"/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Offer </a:t>
            </a:r>
            <a:r>
              <a:rPr lang="en-US" dirty="0"/>
              <a:t>your gardening services, or other skills, to people in the </a:t>
            </a:r>
            <a:r>
              <a:rPr lang="en-US" dirty="0" smtClean="0"/>
              <a:t>community</a:t>
            </a:r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Ask </a:t>
            </a:r>
            <a:r>
              <a:rPr lang="en-US" dirty="0"/>
              <a:t>around for old paint and decorating </a:t>
            </a:r>
            <a:r>
              <a:rPr lang="en-US" dirty="0" smtClean="0"/>
              <a:t>tools</a:t>
            </a:r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Do </a:t>
            </a:r>
            <a:r>
              <a:rPr lang="en-US" dirty="0"/>
              <a:t>some baking and take it round to a homeless shelter or a </a:t>
            </a:r>
            <a:r>
              <a:rPr lang="en-US" dirty="0" smtClean="0"/>
              <a:t>neighbor </a:t>
            </a:r>
            <a:r>
              <a:rPr lang="en-US" dirty="0"/>
              <a:t>living </a:t>
            </a:r>
            <a:r>
              <a:rPr lang="en-US" dirty="0" smtClean="0"/>
              <a:t>alone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632" y="2754098"/>
            <a:ext cx="4604860" cy="257872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17602" y="2287494"/>
            <a:ext cx="3548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Resource: </a:t>
            </a:r>
            <a:r>
              <a:rPr lang="en-US" dirty="0">
                <a:hlinkClick r:id="rId3"/>
              </a:rPr>
              <a:t>https://podlezno.org/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0302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1706</TotalTime>
  <Words>1373</Words>
  <Application>Microsoft Office PowerPoint</Application>
  <PresentationFormat>On-screen Show (4:3)</PresentationFormat>
  <Paragraphs>179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Prompt</vt:lpstr>
      <vt:lpstr>Raleway</vt:lpstr>
      <vt:lpstr>Raleway ExtraBold</vt:lpstr>
      <vt:lpstr>Times New Roman</vt:lpstr>
      <vt:lpstr>Office Theme</vt:lpstr>
      <vt:lpstr>Reduce Inequalities Lesson 5 </vt:lpstr>
      <vt:lpstr>PowerPoint Presentation</vt:lpstr>
      <vt:lpstr>Big ideas</vt:lpstr>
      <vt:lpstr>Learning Objectives- Learners will</vt:lpstr>
      <vt:lpstr>Leave no one behind</vt:lpstr>
      <vt:lpstr>How to overcome?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1</dc:title>
  <dc:creator>Alison Clark</dc:creator>
  <cp:lastModifiedBy>Marina Stefanova</cp:lastModifiedBy>
  <cp:revision>119</cp:revision>
  <dcterms:created xsi:type="dcterms:W3CDTF">2018-04-04T16:00:42Z</dcterms:created>
  <dcterms:modified xsi:type="dcterms:W3CDTF">2020-01-12T12:58:12Z</dcterms:modified>
</cp:coreProperties>
</file>